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9" r:id="rId5"/>
    <p:sldId id="257"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12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6951B0-9E4D-4B2E-9449-F685233DE50A}" type="doc">
      <dgm:prSet loTypeId="urn:microsoft.com/office/officeart/2016/7/layout/VerticalSolidActionList" loCatId="List" qsTypeId="urn:microsoft.com/office/officeart/2005/8/quickstyle/simple1" qsCatId="simple" csTypeId="urn:microsoft.com/office/officeart/2005/8/colors/colorful2" csCatId="colorful"/>
      <dgm:spPr/>
      <dgm:t>
        <a:bodyPr/>
        <a:lstStyle/>
        <a:p>
          <a:endParaRPr lang="en-US"/>
        </a:p>
      </dgm:t>
    </dgm:pt>
    <dgm:pt modelId="{9EC802B3-4813-44D9-B9B0-107949A5F9D1}">
      <dgm:prSet/>
      <dgm:spPr/>
      <dgm:t>
        <a:bodyPr/>
        <a:lstStyle/>
        <a:p>
          <a:r>
            <a:rPr lang="en-US"/>
            <a:t>Improve</a:t>
          </a:r>
        </a:p>
      </dgm:t>
    </dgm:pt>
    <dgm:pt modelId="{2E391029-2A12-43AC-A8EA-9347B4295556}" type="parTrans" cxnId="{6978D736-F84A-4572-9075-435D9850AA3A}">
      <dgm:prSet/>
      <dgm:spPr/>
      <dgm:t>
        <a:bodyPr/>
        <a:lstStyle/>
        <a:p>
          <a:endParaRPr lang="en-US"/>
        </a:p>
      </dgm:t>
    </dgm:pt>
    <dgm:pt modelId="{6C43BC71-197D-4316-BCC1-FA9BB2DD9D43}" type="sibTrans" cxnId="{6978D736-F84A-4572-9075-435D9850AA3A}">
      <dgm:prSet/>
      <dgm:spPr/>
      <dgm:t>
        <a:bodyPr/>
        <a:lstStyle/>
        <a:p>
          <a:endParaRPr lang="en-US"/>
        </a:p>
      </dgm:t>
    </dgm:pt>
    <dgm:pt modelId="{2C89248A-4705-4D77-B08A-A0047E6EFDF7}">
      <dgm:prSet/>
      <dgm:spPr/>
      <dgm:t>
        <a:bodyPr/>
        <a:lstStyle/>
        <a:p>
          <a:r>
            <a:rPr lang="en-US"/>
            <a:t>Improve crisis response time, engage high-performing influencers, and address common complaints. </a:t>
          </a:r>
        </a:p>
      </dgm:t>
    </dgm:pt>
    <dgm:pt modelId="{C87DC934-AFE7-4AAF-9971-FB8973949929}" type="parTrans" cxnId="{5B35045E-8248-441E-B39D-9C1F30A84962}">
      <dgm:prSet/>
      <dgm:spPr/>
      <dgm:t>
        <a:bodyPr/>
        <a:lstStyle/>
        <a:p>
          <a:endParaRPr lang="en-US"/>
        </a:p>
      </dgm:t>
    </dgm:pt>
    <dgm:pt modelId="{1CBF5DD1-9453-4EBD-99F6-68544CCDAD27}" type="sibTrans" cxnId="{5B35045E-8248-441E-B39D-9C1F30A84962}">
      <dgm:prSet/>
      <dgm:spPr/>
      <dgm:t>
        <a:bodyPr/>
        <a:lstStyle/>
        <a:p>
          <a:endParaRPr lang="en-US"/>
        </a:p>
      </dgm:t>
    </dgm:pt>
    <dgm:pt modelId="{1376063E-1BF8-4ABC-9FF7-1CE57B9CCF2C}">
      <dgm:prSet/>
      <dgm:spPr/>
      <dgm:t>
        <a:bodyPr/>
        <a:lstStyle/>
        <a:p>
          <a:r>
            <a:rPr lang="en-US"/>
            <a:t>Focus on</a:t>
          </a:r>
        </a:p>
      </dgm:t>
    </dgm:pt>
    <dgm:pt modelId="{D916C9F5-6B7B-483C-9D76-AF25D23EF288}" type="parTrans" cxnId="{6823E9EE-0AA5-4C9C-A4BF-CCB7A97E433F}">
      <dgm:prSet/>
      <dgm:spPr/>
      <dgm:t>
        <a:bodyPr/>
        <a:lstStyle/>
        <a:p>
          <a:endParaRPr lang="en-US"/>
        </a:p>
      </dgm:t>
    </dgm:pt>
    <dgm:pt modelId="{B9B4CE44-84F3-4230-AEB6-C55A08BBE46F}" type="sibTrans" cxnId="{6823E9EE-0AA5-4C9C-A4BF-CCB7A97E433F}">
      <dgm:prSet/>
      <dgm:spPr/>
      <dgm:t>
        <a:bodyPr/>
        <a:lstStyle/>
        <a:p>
          <a:endParaRPr lang="en-US"/>
        </a:p>
      </dgm:t>
    </dgm:pt>
    <dgm:pt modelId="{36A52451-AC93-414F-9A68-7C08EF5EE64D}">
      <dgm:prSet/>
      <dgm:spPr/>
      <dgm:t>
        <a:bodyPr/>
        <a:lstStyle/>
        <a:p>
          <a:r>
            <a:rPr lang="en-US"/>
            <a:t>Focus on high performing products like laptops. </a:t>
          </a:r>
        </a:p>
      </dgm:t>
    </dgm:pt>
    <dgm:pt modelId="{1D7C8436-AABB-4E3E-AC4B-00E768C3F41D}" type="parTrans" cxnId="{BA9877FE-FB15-4252-A7CF-98C66C4FD9DD}">
      <dgm:prSet/>
      <dgm:spPr/>
      <dgm:t>
        <a:bodyPr/>
        <a:lstStyle/>
        <a:p>
          <a:endParaRPr lang="en-US"/>
        </a:p>
      </dgm:t>
    </dgm:pt>
    <dgm:pt modelId="{B0C0775B-DFDE-41FE-8814-D95910D7A9B3}" type="sibTrans" cxnId="{BA9877FE-FB15-4252-A7CF-98C66C4FD9DD}">
      <dgm:prSet/>
      <dgm:spPr/>
      <dgm:t>
        <a:bodyPr/>
        <a:lstStyle/>
        <a:p>
          <a:endParaRPr lang="en-US"/>
        </a:p>
      </dgm:t>
    </dgm:pt>
    <dgm:pt modelId="{14FD0C7E-0CE6-43B7-A954-A10E1B768B0A}">
      <dgm:prSet/>
      <dgm:spPr/>
      <dgm:t>
        <a:bodyPr/>
        <a:lstStyle/>
        <a:p>
          <a:r>
            <a:rPr lang="en-US"/>
            <a:t>Improve on</a:t>
          </a:r>
        </a:p>
      </dgm:t>
    </dgm:pt>
    <dgm:pt modelId="{F417A7C5-4C7B-46EA-883F-691039599DF4}" type="parTrans" cxnId="{CA92C078-FBC4-4B94-823C-A5824D6375BC}">
      <dgm:prSet/>
      <dgm:spPr/>
      <dgm:t>
        <a:bodyPr/>
        <a:lstStyle/>
        <a:p>
          <a:endParaRPr lang="en-US"/>
        </a:p>
      </dgm:t>
    </dgm:pt>
    <dgm:pt modelId="{5B15AE02-319F-41C3-A369-52916A95113D}" type="sibTrans" cxnId="{CA92C078-FBC4-4B94-823C-A5824D6375BC}">
      <dgm:prSet/>
      <dgm:spPr/>
      <dgm:t>
        <a:bodyPr/>
        <a:lstStyle/>
        <a:p>
          <a:endParaRPr lang="en-US"/>
        </a:p>
      </dgm:t>
    </dgm:pt>
    <dgm:pt modelId="{2DBFE97C-1523-48F6-97AE-D2EF7D6703FE}">
      <dgm:prSet/>
      <dgm:spPr/>
      <dgm:t>
        <a:bodyPr/>
        <a:lstStyle/>
        <a:p>
          <a:r>
            <a:rPr lang="en-US"/>
            <a:t>Improve on deep penetration market strategy for underperforming region. </a:t>
          </a:r>
        </a:p>
      </dgm:t>
    </dgm:pt>
    <dgm:pt modelId="{BC5000CE-14A7-436C-9A27-C539EDF86FFB}" type="parTrans" cxnId="{A1A024C1-C86D-4DE0-83BB-A395101D6363}">
      <dgm:prSet/>
      <dgm:spPr/>
      <dgm:t>
        <a:bodyPr/>
        <a:lstStyle/>
        <a:p>
          <a:endParaRPr lang="en-US"/>
        </a:p>
      </dgm:t>
    </dgm:pt>
    <dgm:pt modelId="{C43EC377-8520-4514-B957-74BEDA1CC5B0}" type="sibTrans" cxnId="{A1A024C1-C86D-4DE0-83BB-A395101D6363}">
      <dgm:prSet/>
      <dgm:spPr/>
      <dgm:t>
        <a:bodyPr/>
        <a:lstStyle/>
        <a:p>
          <a:endParaRPr lang="en-US"/>
        </a:p>
      </dgm:t>
    </dgm:pt>
    <dgm:pt modelId="{6C3C972E-2342-4A05-80B2-D7D9FC4CB719}">
      <dgm:prSet/>
      <dgm:spPr/>
      <dgm:t>
        <a:bodyPr/>
        <a:lstStyle/>
        <a:p>
          <a:r>
            <a:rPr lang="en-US"/>
            <a:t>Increase</a:t>
          </a:r>
        </a:p>
      </dgm:t>
    </dgm:pt>
    <dgm:pt modelId="{B8B3FFC7-CC88-40DF-AAEC-1182FBE60A70}" type="parTrans" cxnId="{1A932687-89C8-4D2E-93F4-3435449AFDAD}">
      <dgm:prSet/>
      <dgm:spPr/>
      <dgm:t>
        <a:bodyPr/>
        <a:lstStyle/>
        <a:p>
          <a:endParaRPr lang="en-US"/>
        </a:p>
      </dgm:t>
    </dgm:pt>
    <dgm:pt modelId="{0C562E8F-AE50-4593-BAA4-30ED25CF509F}" type="sibTrans" cxnId="{1A932687-89C8-4D2E-93F4-3435449AFDAD}">
      <dgm:prSet/>
      <dgm:spPr/>
      <dgm:t>
        <a:bodyPr/>
        <a:lstStyle/>
        <a:p>
          <a:endParaRPr lang="en-US"/>
        </a:p>
      </dgm:t>
    </dgm:pt>
    <dgm:pt modelId="{54B4CBB6-3449-48CA-8DFB-E810876571AD}">
      <dgm:prSet/>
      <dgm:spPr/>
      <dgm:t>
        <a:bodyPr/>
        <a:lstStyle/>
        <a:p>
          <a:r>
            <a:rPr lang="en-US"/>
            <a:t>Increase sales in March and December to maximize profits. </a:t>
          </a:r>
        </a:p>
      </dgm:t>
    </dgm:pt>
    <dgm:pt modelId="{A9953ADC-FD5C-47E8-B610-CC3843EFA2EA}" type="parTrans" cxnId="{0010349C-078D-46AA-9073-FF69E27A0B77}">
      <dgm:prSet/>
      <dgm:spPr/>
      <dgm:t>
        <a:bodyPr/>
        <a:lstStyle/>
        <a:p>
          <a:endParaRPr lang="en-US"/>
        </a:p>
      </dgm:t>
    </dgm:pt>
    <dgm:pt modelId="{225D3515-3B8B-46E1-A22B-7CA619E82495}" type="sibTrans" cxnId="{0010349C-078D-46AA-9073-FF69E27A0B77}">
      <dgm:prSet/>
      <dgm:spPr/>
      <dgm:t>
        <a:bodyPr/>
        <a:lstStyle/>
        <a:p>
          <a:endParaRPr lang="en-US"/>
        </a:p>
      </dgm:t>
    </dgm:pt>
    <dgm:pt modelId="{EA6FD9ED-F782-4812-B715-10E4B3B463DB}" type="pres">
      <dgm:prSet presAssocID="{AB6951B0-9E4D-4B2E-9449-F685233DE50A}" presName="Name0" presStyleCnt="0">
        <dgm:presLayoutVars>
          <dgm:dir/>
          <dgm:animLvl val="lvl"/>
          <dgm:resizeHandles val="exact"/>
        </dgm:presLayoutVars>
      </dgm:prSet>
      <dgm:spPr/>
    </dgm:pt>
    <dgm:pt modelId="{DC55381D-132B-4916-8A6B-27176B72AB2B}" type="pres">
      <dgm:prSet presAssocID="{9EC802B3-4813-44D9-B9B0-107949A5F9D1}" presName="linNode" presStyleCnt="0"/>
      <dgm:spPr/>
    </dgm:pt>
    <dgm:pt modelId="{CEA3E3D4-87B1-42D4-814A-0BA98D4C0867}" type="pres">
      <dgm:prSet presAssocID="{9EC802B3-4813-44D9-B9B0-107949A5F9D1}" presName="parentText" presStyleLbl="alignNode1" presStyleIdx="0" presStyleCnt="4">
        <dgm:presLayoutVars>
          <dgm:chMax val="1"/>
          <dgm:bulletEnabled/>
        </dgm:presLayoutVars>
      </dgm:prSet>
      <dgm:spPr/>
    </dgm:pt>
    <dgm:pt modelId="{E07A4F93-FFA1-4CBA-BAF7-278F2171E28F}" type="pres">
      <dgm:prSet presAssocID="{9EC802B3-4813-44D9-B9B0-107949A5F9D1}" presName="descendantText" presStyleLbl="alignAccFollowNode1" presStyleIdx="0" presStyleCnt="4">
        <dgm:presLayoutVars>
          <dgm:bulletEnabled/>
        </dgm:presLayoutVars>
      </dgm:prSet>
      <dgm:spPr/>
    </dgm:pt>
    <dgm:pt modelId="{E6BDD2F2-FDA0-4E7C-81D6-FE8CDFF14884}" type="pres">
      <dgm:prSet presAssocID="{6C43BC71-197D-4316-BCC1-FA9BB2DD9D43}" presName="sp" presStyleCnt="0"/>
      <dgm:spPr/>
    </dgm:pt>
    <dgm:pt modelId="{CFA16716-DEA3-453E-BA97-D2A3BDFB6EFF}" type="pres">
      <dgm:prSet presAssocID="{1376063E-1BF8-4ABC-9FF7-1CE57B9CCF2C}" presName="linNode" presStyleCnt="0"/>
      <dgm:spPr/>
    </dgm:pt>
    <dgm:pt modelId="{4C011C79-7E58-4D8F-A261-48827BA323FA}" type="pres">
      <dgm:prSet presAssocID="{1376063E-1BF8-4ABC-9FF7-1CE57B9CCF2C}" presName="parentText" presStyleLbl="alignNode1" presStyleIdx="1" presStyleCnt="4">
        <dgm:presLayoutVars>
          <dgm:chMax val="1"/>
          <dgm:bulletEnabled/>
        </dgm:presLayoutVars>
      </dgm:prSet>
      <dgm:spPr/>
    </dgm:pt>
    <dgm:pt modelId="{5459E7BF-B4AA-4CCC-9F64-26273AB41784}" type="pres">
      <dgm:prSet presAssocID="{1376063E-1BF8-4ABC-9FF7-1CE57B9CCF2C}" presName="descendantText" presStyleLbl="alignAccFollowNode1" presStyleIdx="1" presStyleCnt="4">
        <dgm:presLayoutVars>
          <dgm:bulletEnabled/>
        </dgm:presLayoutVars>
      </dgm:prSet>
      <dgm:spPr/>
    </dgm:pt>
    <dgm:pt modelId="{EAEAED93-3832-47D4-9E16-0C0FCED25B05}" type="pres">
      <dgm:prSet presAssocID="{B9B4CE44-84F3-4230-AEB6-C55A08BBE46F}" presName="sp" presStyleCnt="0"/>
      <dgm:spPr/>
    </dgm:pt>
    <dgm:pt modelId="{6E4D3F50-D6A7-4D7B-B28E-2DA2C644720A}" type="pres">
      <dgm:prSet presAssocID="{14FD0C7E-0CE6-43B7-A954-A10E1B768B0A}" presName="linNode" presStyleCnt="0"/>
      <dgm:spPr/>
    </dgm:pt>
    <dgm:pt modelId="{47F25877-4A73-4EAB-9D27-AA1323CE3C4A}" type="pres">
      <dgm:prSet presAssocID="{14FD0C7E-0CE6-43B7-A954-A10E1B768B0A}" presName="parentText" presStyleLbl="alignNode1" presStyleIdx="2" presStyleCnt="4">
        <dgm:presLayoutVars>
          <dgm:chMax val="1"/>
          <dgm:bulletEnabled/>
        </dgm:presLayoutVars>
      </dgm:prSet>
      <dgm:spPr/>
    </dgm:pt>
    <dgm:pt modelId="{0E5233EE-0864-45B3-A0D3-78DE0CB3D463}" type="pres">
      <dgm:prSet presAssocID="{14FD0C7E-0CE6-43B7-A954-A10E1B768B0A}" presName="descendantText" presStyleLbl="alignAccFollowNode1" presStyleIdx="2" presStyleCnt="4">
        <dgm:presLayoutVars>
          <dgm:bulletEnabled/>
        </dgm:presLayoutVars>
      </dgm:prSet>
      <dgm:spPr/>
    </dgm:pt>
    <dgm:pt modelId="{824DBB6C-6C57-4A8A-B82D-D418DF9D0F50}" type="pres">
      <dgm:prSet presAssocID="{5B15AE02-319F-41C3-A369-52916A95113D}" presName="sp" presStyleCnt="0"/>
      <dgm:spPr/>
    </dgm:pt>
    <dgm:pt modelId="{8B2275C1-0BBE-4963-A2CA-827D1A6D0C4D}" type="pres">
      <dgm:prSet presAssocID="{6C3C972E-2342-4A05-80B2-D7D9FC4CB719}" presName="linNode" presStyleCnt="0"/>
      <dgm:spPr/>
    </dgm:pt>
    <dgm:pt modelId="{AE550218-99D2-47C1-93C1-DB5A61AA82E0}" type="pres">
      <dgm:prSet presAssocID="{6C3C972E-2342-4A05-80B2-D7D9FC4CB719}" presName="parentText" presStyleLbl="alignNode1" presStyleIdx="3" presStyleCnt="4">
        <dgm:presLayoutVars>
          <dgm:chMax val="1"/>
          <dgm:bulletEnabled/>
        </dgm:presLayoutVars>
      </dgm:prSet>
      <dgm:spPr/>
    </dgm:pt>
    <dgm:pt modelId="{BC0D8434-ABA4-49C2-A8B7-3BA3D5A0B9F7}" type="pres">
      <dgm:prSet presAssocID="{6C3C972E-2342-4A05-80B2-D7D9FC4CB719}" presName="descendantText" presStyleLbl="alignAccFollowNode1" presStyleIdx="3" presStyleCnt="4">
        <dgm:presLayoutVars>
          <dgm:bulletEnabled/>
        </dgm:presLayoutVars>
      </dgm:prSet>
      <dgm:spPr/>
    </dgm:pt>
  </dgm:ptLst>
  <dgm:cxnLst>
    <dgm:cxn modelId="{E32D3203-6BDF-4079-865B-CCD1632E2C4E}" type="presOf" srcId="{2DBFE97C-1523-48F6-97AE-D2EF7D6703FE}" destId="{0E5233EE-0864-45B3-A0D3-78DE0CB3D463}" srcOrd="0" destOrd="0" presId="urn:microsoft.com/office/officeart/2016/7/layout/VerticalSolidActionList"/>
    <dgm:cxn modelId="{68FAB206-0FB7-4C99-9D78-31B8E842BF54}" type="presOf" srcId="{2C89248A-4705-4D77-B08A-A0047E6EFDF7}" destId="{E07A4F93-FFA1-4CBA-BAF7-278F2171E28F}" srcOrd="0" destOrd="0" presId="urn:microsoft.com/office/officeart/2016/7/layout/VerticalSolidActionList"/>
    <dgm:cxn modelId="{6978D736-F84A-4572-9075-435D9850AA3A}" srcId="{AB6951B0-9E4D-4B2E-9449-F685233DE50A}" destId="{9EC802B3-4813-44D9-B9B0-107949A5F9D1}" srcOrd="0" destOrd="0" parTransId="{2E391029-2A12-43AC-A8EA-9347B4295556}" sibTransId="{6C43BC71-197D-4316-BCC1-FA9BB2DD9D43}"/>
    <dgm:cxn modelId="{5B35045E-8248-441E-B39D-9C1F30A84962}" srcId="{9EC802B3-4813-44D9-B9B0-107949A5F9D1}" destId="{2C89248A-4705-4D77-B08A-A0047E6EFDF7}" srcOrd="0" destOrd="0" parTransId="{C87DC934-AFE7-4AAF-9971-FB8973949929}" sibTransId="{1CBF5DD1-9453-4EBD-99F6-68544CCDAD27}"/>
    <dgm:cxn modelId="{C5EB885E-1792-4EAE-AF41-6B4457A3917A}" type="presOf" srcId="{AB6951B0-9E4D-4B2E-9449-F685233DE50A}" destId="{EA6FD9ED-F782-4812-B715-10E4B3B463DB}" srcOrd="0" destOrd="0" presId="urn:microsoft.com/office/officeart/2016/7/layout/VerticalSolidActionList"/>
    <dgm:cxn modelId="{46722849-3E32-4344-AA06-BB329EA1B0F1}" type="presOf" srcId="{6C3C972E-2342-4A05-80B2-D7D9FC4CB719}" destId="{AE550218-99D2-47C1-93C1-DB5A61AA82E0}" srcOrd="0" destOrd="0" presId="urn:microsoft.com/office/officeart/2016/7/layout/VerticalSolidActionList"/>
    <dgm:cxn modelId="{CA92C078-FBC4-4B94-823C-A5824D6375BC}" srcId="{AB6951B0-9E4D-4B2E-9449-F685233DE50A}" destId="{14FD0C7E-0CE6-43B7-A954-A10E1B768B0A}" srcOrd="2" destOrd="0" parTransId="{F417A7C5-4C7B-46EA-883F-691039599DF4}" sibTransId="{5B15AE02-319F-41C3-A369-52916A95113D}"/>
    <dgm:cxn modelId="{1A932687-89C8-4D2E-93F4-3435449AFDAD}" srcId="{AB6951B0-9E4D-4B2E-9449-F685233DE50A}" destId="{6C3C972E-2342-4A05-80B2-D7D9FC4CB719}" srcOrd="3" destOrd="0" parTransId="{B8B3FFC7-CC88-40DF-AAEC-1182FBE60A70}" sibTransId="{0C562E8F-AE50-4593-BAA4-30ED25CF509F}"/>
    <dgm:cxn modelId="{0010349C-078D-46AA-9073-FF69E27A0B77}" srcId="{6C3C972E-2342-4A05-80B2-D7D9FC4CB719}" destId="{54B4CBB6-3449-48CA-8DFB-E810876571AD}" srcOrd="0" destOrd="0" parTransId="{A9953ADC-FD5C-47E8-B610-CC3843EFA2EA}" sibTransId="{225D3515-3B8B-46E1-A22B-7CA619E82495}"/>
    <dgm:cxn modelId="{C30E30B1-4E54-4AB3-B4F8-DF64720DC67C}" type="presOf" srcId="{9EC802B3-4813-44D9-B9B0-107949A5F9D1}" destId="{CEA3E3D4-87B1-42D4-814A-0BA98D4C0867}" srcOrd="0" destOrd="0" presId="urn:microsoft.com/office/officeart/2016/7/layout/VerticalSolidActionList"/>
    <dgm:cxn modelId="{A1A024C1-C86D-4DE0-83BB-A395101D6363}" srcId="{14FD0C7E-0CE6-43B7-A954-A10E1B768B0A}" destId="{2DBFE97C-1523-48F6-97AE-D2EF7D6703FE}" srcOrd="0" destOrd="0" parTransId="{BC5000CE-14A7-436C-9A27-C539EDF86FFB}" sibTransId="{C43EC377-8520-4514-B957-74BEDA1CC5B0}"/>
    <dgm:cxn modelId="{3EFDD6E7-C583-402C-8EA4-8B3F996607C3}" type="presOf" srcId="{1376063E-1BF8-4ABC-9FF7-1CE57B9CCF2C}" destId="{4C011C79-7E58-4D8F-A261-48827BA323FA}" srcOrd="0" destOrd="0" presId="urn:microsoft.com/office/officeart/2016/7/layout/VerticalSolidActionList"/>
    <dgm:cxn modelId="{6823E9EE-0AA5-4C9C-A4BF-CCB7A97E433F}" srcId="{AB6951B0-9E4D-4B2E-9449-F685233DE50A}" destId="{1376063E-1BF8-4ABC-9FF7-1CE57B9CCF2C}" srcOrd="1" destOrd="0" parTransId="{D916C9F5-6B7B-483C-9D76-AF25D23EF288}" sibTransId="{B9B4CE44-84F3-4230-AEB6-C55A08BBE46F}"/>
    <dgm:cxn modelId="{608624F6-9336-42DA-B8F0-939E07A43F97}" type="presOf" srcId="{36A52451-AC93-414F-9A68-7C08EF5EE64D}" destId="{5459E7BF-B4AA-4CCC-9F64-26273AB41784}" srcOrd="0" destOrd="0" presId="urn:microsoft.com/office/officeart/2016/7/layout/VerticalSolidActionList"/>
    <dgm:cxn modelId="{7364A4F8-0F71-4C95-A2CE-205038C02EE2}" type="presOf" srcId="{14FD0C7E-0CE6-43B7-A954-A10E1B768B0A}" destId="{47F25877-4A73-4EAB-9D27-AA1323CE3C4A}" srcOrd="0" destOrd="0" presId="urn:microsoft.com/office/officeart/2016/7/layout/VerticalSolidActionList"/>
    <dgm:cxn modelId="{B15F27FC-540D-4E95-9C75-14F0FA0C42B8}" type="presOf" srcId="{54B4CBB6-3449-48CA-8DFB-E810876571AD}" destId="{BC0D8434-ABA4-49C2-A8B7-3BA3D5A0B9F7}" srcOrd="0" destOrd="0" presId="urn:microsoft.com/office/officeart/2016/7/layout/VerticalSolidActionList"/>
    <dgm:cxn modelId="{BA9877FE-FB15-4252-A7CF-98C66C4FD9DD}" srcId="{1376063E-1BF8-4ABC-9FF7-1CE57B9CCF2C}" destId="{36A52451-AC93-414F-9A68-7C08EF5EE64D}" srcOrd="0" destOrd="0" parTransId="{1D7C8436-AABB-4E3E-AC4B-00E768C3F41D}" sibTransId="{B0C0775B-DFDE-41FE-8814-D95910D7A9B3}"/>
    <dgm:cxn modelId="{6CD66EF4-6620-47F4-8D73-86F10BD413E3}" type="presParOf" srcId="{EA6FD9ED-F782-4812-B715-10E4B3B463DB}" destId="{DC55381D-132B-4916-8A6B-27176B72AB2B}" srcOrd="0" destOrd="0" presId="urn:microsoft.com/office/officeart/2016/7/layout/VerticalSolidActionList"/>
    <dgm:cxn modelId="{C754F6B7-4A55-4070-829B-8D40C1B44FAF}" type="presParOf" srcId="{DC55381D-132B-4916-8A6B-27176B72AB2B}" destId="{CEA3E3D4-87B1-42D4-814A-0BA98D4C0867}" srcOrd="0" destOrd="0" presId="urn:microsoft.com/office/officeart/2016/7/layout/VerticalSolidActionList"/>
    <dgm:cxn modelId="{E9E8AB2D-411C-4749-9FAB-685442E7E188}" type="presParOf" srcId="{DC55381D-132B-4916-8A6B-27176B72AB2B}" destId="{E07A4F93-FFA1-4CBA-BAF7-278F2171E28F}" srcOrd="1" destOrd="0" presId="urn:microsoft.com/office/officeart/2016/7/layout/VerticalSolidActionList"/>
    <dgm:cxn modelId="{9B42B3AE-92D8-47E9-A160-001410F52134}" type="presParOf" srcId="{EA6FD9ED-F782-4812-B715-10E4B3B463DB}" destId="{E6BDD2F2-FDA0-4E7C-81D6-FE8CDFF14884}" srcOrd="1" destOrd="0" presId="urn:microsoft.com/office/officeart/2016/7/layout/VerticalSolidActionList"/>
    <dgm:cxn modelId="{C9D98551-1799-497E-A942-2E6C76812C2F}" type="presParOf" srcId="{EA6FD9ED-F782-4812-B715-10E4B3B463DB}" destId="{CFA16716-DEA3-453E-BA97-D2A3BDFB6EFF}" srcOrd="2" destOrd="0" presId="urn:microsoft.com/office/officeart/2016/7/layout/VerticalSolidActionList"/>
    <dgm:cxn modelId="{66FEEE22-F490-4322-A780-D2553CA1474C}" type="presParOf" srcId="{CFA16716-DEA3-453E-BA97-D2A3BDFB6EFF}" destId="{4C011C79-7E58-4D8F-A261-48827BA323FA}" srcOrd="0" destOrd="0" presId="urn:microsoft.com/office/officeart/2016/7/layout/VerticalSolidActionList"/>
    <dgm:cxn modelId="{3BE53802-06EB-4AB7-999E-DB22D0CE7666}" type="presParOf" srcId="{CFA16716-DEA3-453E-BA97-D2A3BDFB6EFF}" destId="{5459E7BF-B4AA-4CCC-9F64-26273AB41784}" srcOrd="1" destOrd="0" presId="urn:microsoft.com/office/officeart/2016/7/layout/VerticalSolidActionList"/>
    <dgm:cxn modelId="{486BB1E5-9481-4092-9C82-363D833B4877}" type="presParOf" srcId="{EA6FD9ED-F782-4812-B715-10E4B3B463DB}" destId="{EAEAED93-3832-47D4-9E16-0C0FCED25B05}" srcOrd="3" destOrd="0" presId="urn:microsoft.com/office/officeart/2016/7/layout/VerticalSolidActionList"/>
    <dgm:cxn modelId="{7E1D7BC4-F540-4E28-82EF-BC57B807A044}" type="presParOf" srcId="{EA6FD9ED-F782-4812-B715-10E4B3B463DB}" destId="{6E4D3F50-D6A7-4D7B-B28E-2DA2C644720A}" srcOrd="4" destOrd="0" presId="urn:microsoft.com/office/officeart/2016/7/layout/VerticalSolidActionList"/>
    <dgm:cxn modelId="{32DFCB82-3537-4EF8-AA3B-60EA67D0826B}" type="presParOf" srcId="{6E4D3F50-D6A7-4D7B-B28E-2DA2C644720A}" destId="{47F25877-4A73-4EAB-9D27-AA1323CE3C4A}" srcOrd="0" destOrd="0" presId="urn:microsoft.com/office/officeart/2016/7/layout/VerticalSolidActionList"/>
    <dgm:cxn modelId="{7079CD74-92E2-4968-A6E1-2A2FBD7949BC}" type="presParOf" srcId="{6E4D3F50-D6A7-4D7B-B28E-2DA2C644720A}" destId="{0E5233EE-0864-45B3-A0D3-78DE0CB3D463}" srcOrd="1" destOrd="0" presId="urn:microsoft.com/office/officeart/2016/7/layout/VerticalSolidActionList"/>
    <dgm:cxn modelId="{10CBB45F-97BC-4C71-95AE-E2159BF5D638}" type="presParOf" srcId="{EA6FD9ED-F782-4812-B715-10E4B3B463DB}" destId="{824DBB6C-6C57-4A8A-B82D-D418DF9D0F50}" srcOrd="5" destOrd="0" presId="urn:microsoft.com/office/officeart/2016/7/layout/VerticalSolidActionList"/>
    <dgm:cxn modelId="{37E0546F-553A-4770-9501-B85691D8EA2E}" type="presParOf" srcId="{EA6FD9ED-F782-4812-B715-10E4B3B463DB}" destId="{8B2275C1-0BBE-4963-A2CA-827D1A6D0C4D}" srcOrd="6" destOrd="0" presId="urn:microsoft.com/office/officeart/2016/7/layout/VerticalSolidActionList"/>
    <dgm:cxn modelId="{C2504A44-AB2E-4165-B410-B97B1E92A26E}" type="presParOf" srcId="{8B2275C1-0BBE-4963-A2CA-827D1A6D0C4D}" destId="{AE550218-99D2-47C1-93C1-DB5A61AA82E0}" srcOrd="0" destOrd="0" presId="urn:microsoft.com/office/officeart/2016/7/layout/VerticalSolidActionList"/>
    <dgm:cxn modelId="{0A106707-43C9-4BB5-AD12-0B246AAD44A7}" type="presParOf" srcId="{8B2275C1-0BBE-4963-A2CA-827D1A6D0C4D}" destId="{BC0D8434-ABA4-49C2-A8B7-3BA3D5A0B9F7}" srcOrd="1" destOrd="0" presId="urn:microsoft.com/office/officeart/2016/7/layout/VerticalSolid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7A4F93-FFA1-4CBA-BAF7-278F2171E28F}">
      <dsp:nvSpPr>
        <dsp:cNvPr id="0" name=""/>
        <dsp:cNvSpPr/>
      </dsp:nvSpPr>
      <dsp:spPr>
        <a:xfrm>
          <a:off x="2103120" y="2007"/>
          <a:ext cx="8412480" cy="1040029"/>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64167" rIns="163225" bIns="264167" numCol="1" spcCol="1270" anchor="ctr" anchorCtr="0">
          <a:noAutofit/>
        </a:bodyPr>
        <a:lstStyle/>
        <a:p>
          <a:pPr marL="0" lvl="0" indent="0" algn="l" defTabSz="800100">
            <a:lnSpc>
              <a:spcPct val="90000"/>
            </a:lnSpc>
            <a:spcBef>
              <a:spcPct val="0"/>
            </a:spcBef>
            <a:spcAft>
              <a:spcPct val="35000"/>
            </a:spcAft>
            <a:buNone/>
          </a:pPr>
          <a:r>
            <a:rPr lang="en-US" sz="1800" kern="1200"/>
            <a:t>Improve crisis response time, engage high-performing influencers, and address common complaints. </a:t>
          </a:r>
        </a:p>
      </dsp:txBody>
      <dsp:txXfrm>
        <a:off x="2103120" y="2007"/>
        <a:ext cx="8412480" cy="1040029"/>
      </dsp:txXfrm>
    </dsp:sp>
    <dsp:sp modelId="{CEA3E3D4-87B1-42D4-814A-0BA98D4C0867}">
      <dsp:nvSpPr>
        <dsp:cNvPr id="0" name=""/>
        <dsp:cNvSpPr/>
      </dsp:nvSpPr>
      <dsp:spPr>
        <a:xfrm>
          <a:off x="0" y="2007"/>
          <a:ext cx="2103120" cy="1040029"/>
        </a:xfrm>
        <a:prstGeom prst="rect">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2732" rIns="111290" bIns="102732" numCol="1" spcCol="1270" anchor="ctr" anchorCtr="0">
          <a:noAutofit/>
        </a:bodyPr>
        <a:lstStyle/>
        <a:p>
          <a:pPr marL="0" lvl="0" indent="0" algn="ctr" defTabSz="1022350">
            <a:lnSpc>
              <a:spcPct val="90000"/>
            </a:lnSpc>
            <a:spcBef>
              <a:spcPct val="0"/>
            </a:spcBef>
            <a:spcAft>
              <a:spcPct val="35000"/>
            </a:spcAft>
            <a:buNone/>
          </a:pPr>
          <a:r>
            <a:rPr lang="en-US" sz="2300" kern="1200"/>
            <a:t>Improve</a:t>
          </a:r>
        </a:p>
      </dsp:txBody>
      <dsp:txXfrm>
        <a:off x="0" y="2007"/>
        <a:ext cx="2103120" cy="1040029"/>
      </dsp:txXfrm>
    </dsp:sp>
    <dsp:sp modelId="{5459E7BF-B4AA-4CCC-9F64-26273AB41784}">
      <dsp:nvSpPr>
        <dsp:cNvPr id="0" name=""/>
        <dsp:cNvSpPr/>
      </dsp:nvSpPr>
      <dsp:spPr>
        <a:xfrm>
          <a:off x="2103120" y="1104438"/>
          <a:ext cx="8412480" cy="1040029"/>
        </a:xfrm>
        <a:prstGeom prst="rect">
          <a:avLst/>
        </a:prstGeom>
        <a:solidFill>
          <a:schemeClr val="accent2">
            <a:tint val="40000"/>
            <a:alpha val="90000"/>
            <a:hueOff val="2244906"/>
            <a:satOff val="-20744"/>
            <a:lumOff val="-2338"/>
            <a:alphaOff val="0"/>
          </a:schemeClr>
        </a:solidFill>
        <a:ln w="19050" cap="flat" cmpd="sng" algn="ctr">
          <a:solidFill>
            <a:schemeClr val="accent2">
              <a:tint val="40000"/>
              <a:alpha val="90000"/>
              <a:hueOff val="2244906"/>
              <a:satOff val="-20744"/>
              <a:lumOff val="-23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64167" rIns="163225" bIns="264167" numCol="1" spcCol="1270" anchor="ctr" anchorCtr="0">
          <a:noAutofit/>
        </a:bodyPr>
        <a:lstStyle/>
        <a:p>
          <a:pPr marL="0" lvl="0" indent="0" algn="l" defTabSz="800100">
            <a:lnSpc>
              <a:spcPct val="90000"/>
            </a:lnSpc>
            <a:spcBef>
              <a:spcPct val="0"/>
            </a:spcBef>
            <a:spcAft>
              <a:spcPct val="35000"/>
            </a:spcAft>
            <a:buNone/>
          </a:pPr>
          <a:r>
            <a:rPr lang="en-US" sz="1800" kern="1200"/>
            <a:t>Focus on high performing products like laptops. </a:t>
          </a:r>
        </a:p>
      </dsp:txBody>
      <dsp:txXfrm>
        <a:off x="2103120" y="1104438"/>
        <a:ext cx="8412480" cy="1040029"/>
      </dsp:txXfrm>
    </dsp:sp>
    <dsp:sp modelId="{4C011C79-7E58-4D8F-A261-48827BA323FA}">
      <dsp:nvSpPr>
        <dsp:cNvPr id="0" name=""/>
        <dsp:cNvSpPr/>
      </dsp:nvSpPr>
      <dsp:spPr>
        <a:xfrm>
          <a:off x="0" y="1104438"/>
          <a:ext cx="2103120" cy="1040029"/>
        </a:xfrm>
        <a:prstGeom prst="rect">
          <a:avLst/>
        </a:prstGeom>
        <a:solidFill>
          <a:schemeClr val="accent2">
            <a:hueOff val="2147871"/>
            <a:satOff val="-6164"/>
            <a:lumOff val="-9870"/>
            <a:alphaOff val="0"/>
          </a:schemeClr>
        </a:solidFill>
        <a:ln w="19050" cap="flat" cmpd="sng" algn="ctr">
          <a:solidFill>
            <a:schemeClr val="accent2">
              <a:hueOff val="2147871"/>
              <a:satOff val="-6164"/>
              <a:lumOff val="-98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2732" rIns="111290" bIns="102732" numCol="1" spcCol="1270" anchor="ctr" anchorCtr="0">
          <a:noAutofit/>
        </a:bodyPr>
        <a:lstStyle/>
        <a:p>
          <a:pPr marL="0" lvl="0" indent="0" algn="ctr" defTabSz="1022350">
            <a:lnSpc>
              <a:spcPct val="90000"/>
            </a:lnSpc>
            <a:spcBef>
              <a:spcPct val="0"/>
            </a:spcBef>
            <a:spcAft>
              <a:spcPct val="35000"/>
            </a:spcAft>
            <a:buNone/>
          </a:pPr>
          <a:r>
            <a:rPr lang="en-US" sz="2300" kern="1200"/>
            <a:t>Focus on</a:t>
          </a:r>
        </a:p>
      </dsp:txBody>
      <dsp:txXfrm>
        <a:off x="0" y="1104438"/>
        <a:ext cx="2103120" cy="1040029"/>
      </dsp:txXfrm>
    </dsp:sp>
    <dsp:sp modelId="{0E5233EE-0864-45B3-A0D3-78DE0CB3D463}">
      <dsp:nvSpPr>
        <dsp:cNvPr id="0" name=""/>
        <dsp:cNvSpPr/>
      </dsp:nvSpPr>
      <dsp:spPr>
        <a:xfrm>
          <a:off x="2103120" y="2206869"/>
          <a:ext cx="8412480" cy="1040029"/>
        </a:xfrm>
        <a:prstGeom prst="rect">
          <a:avLst/>
        </a:prstGeom>
        <a:solidFill>
          <a:schemeClr val="accent2">
            <a:tint val="40000"/>
            <a:alpha val="90000"/>
            <a:hueOff val="4489812"/>
            <a:satOff val="-41488"/>
            <a:lumOff val="-4677"/>
            <a:alphaOff val="0"/>
          </a:schemeClr>
        </a:solidFill>
        <a:ln w="19050" cap="flat" cmpd="sng" algn="ctr">
          <a:solidFill>
            <a:schemeClr val="accent2">
              <a:tint val="40000"/>
              <a:alpha val="90000"/>
              <a:hueOff val="4489812"/>
              <a:satOff val="-41488"/>
              <a:lumOff val="-46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64167" rIns="163225" bIns="264167" numCol="1" spcCol="1270" anchor="ctr" anchorCtr="0">
          <a:noAutofit/>
        </a:bodyPr>
        <a:lstStyle/>
        <a:p>
          <a:pPr marL="0" lvl="0" indent="0" algn="l" defTabSz="800100">
            <a:lnSpc>
              <a:spcPct val="90000"/>
            </a:lnSpc>
            <a:spcBef>
              <a:spcPct val="0"/>
            </a:spcBef>
            <a:spcAft>
              <a:spcPct val="35000"/>
            </a:spcAft>
            <a:buNone/>
          </a:pPr>
          <a:r>
            <a:rPr lang="en-US" sz="1800" kern="1200"/>
            <a:t>Improve on deep penetration market strategy for underperforming region. </a:t>
          </a:r>
        </a:p>
      </dsp:txBody>
      <dsp:txXfrm>
        <a:off x="2103120" y="2206869"/>
        <a:ext cx="8412480" cy="1040029"/>
      </dsp:txXfrm>
    </dsp:sp>
    <dsp:sp modelId="{47F25877-4A73-4EAB-9D27-AA1323CE3C4A}">
      <dsp:nvSpPr>
        <dsp:cNvPr id="0" name=""/>
        <dsp:cNvSpPr/>
      </dsp:nvSpPr>
      <dsp:spPr>
        <a:xfrm>
          <a:off x="0" y="2206869"/>
          <a:ext cx="2103120" cy="1040029"/>
        </a:xfrm>
        <a:prstGeom prst="rect">
          <a:avLst/>
        </a:prstGeom>
        <a:solidFill>
          <a:schemeClr val="accent2">
            <a:hueOff val="4295743"/>
            <a:satOff val="-12329"/>
            <a:lumOff val="-19739"/>
            <a:alphaOff val="0"/>
          </a:schemeClr>
        </a:solidFill>
        <a:ln w="19050" cap="flat" cmpd="sng" algn="ctr">
          <a:solidFill>
            <a:schemeClr val="accent2">
              <a:hueOff val="4295743"/>
              <a:satOff val="-12329"/>
              <a:lumOff val="-1973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2732" rIns="111290" bIns="102732" numCol="1" spcCol="1270" anchor="ctr" anchorCtr="0">
          <a:noAutofit/>
        </a:bodyPr>
        <a:lstStyle/>
        <a:p>
          <a:pPr marL="0" lvl="0" indent="0" algn="ctr" defTabSz="1022350">
            <a:lnSpc>
              <a:spcPct val="90000"/>
            </a:lnSpc>
            <a:spcBef>
              <a:spcPct val="0"/>
            </a:spcBef>
            <a:spcAft>
              <a:spcPct val="35000"/>
            </a:spcAft>
            <a:buNone/>
          </a:pPr>
          <a:r>
            <a:rPr lang="en-US" sz="2300" kern="1200"/>
            <a:t>Improve on</a:t>
          </a:r>
        </a:p>
      </dsp:txBody>
      <dsp:txXfrm>
        <a:off x="0" y="2206869"/>
        <a:ext cx="2103120" cy="1040029"/>
      </dsp:txXfrm>
    </dsp:sp>
    <dsp:sp modelId="{BC0D8434-ABA4-49C2-A8B7-3BA3D5A0B9F7}">
      <dsp:nvSpPr>
        <dsp:cNvPr id="0" name=""/>
        <dsp:cNvSpPr/>
      </dsp:nvSpPr>
      <dsp:spPr>
        <a:xfrm>
          <a:off x="2103120" y="3309300"/>
          <a:ext cx="8412480" cy="1040029"/>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64167" rIns="163225" bIns="264167" numCol="1" spcCol="1270" anchor="ctr" anchorCtr="0">
          <a:noAutofit/>
        </a:bodyPr>
        <a:lstStyle/>
        <a:p>
          <a:pPr marL="0" lvl="0" indent="0" algn="l" defTabSz="800100">
            <a:lnSpc>
              <a:spcPct val="90000"/>
            </a:lnSpc>
            <a:spcBef>
              <a:spcPct val="0"/>
            </a:spcBef>
            <a:spcAft>
              <a:spcPct val="35000"/>
            </a:spcAft>
            <a:buNone/>
          </a:pPr>
          <a:r>
            <a:rPr lang="en-US" sz="1800" kern="1200"/>
            <a:t>Increase sales in March and December to maximize profits. </a:t>
          </a:r>
        </a:p>
      </dsp:txBody>
      <dsp:txXfrm>
        <a:off x="2103120" y="3309300"/>
        <a:ext cx="8412480" cy="1040029"/>
      </dsp:txXfrm>
    </dsp:sp>
    <dsp:sp modelId="{AE550218-99D2-47C1-93C1-DB5A61AA82E0}">
      <dsp:nvSpPr>
        <dsp:cNvPr id="0" name=""/>
        <dsp:cNvSpPr/>
      </dsp:nvSpPr>
      <dsp:spPr>
        <a:xfrm>
          <a:off x="0" y="3309300"/>
          <a:ext cx="2103120" cy="1040029"/>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2732" rIns="111290" bIns="102732" numCol="1" spcCol="1270" anchor="ctr" anchorCtr="0">
          <a:noAutofit/>
        </a:bodyPr>
        <a:lstStyle/>
        <a:p>
          <a:pPr marL="0" lvl="0" indent="0" algn="ctr" defTabSz="1022350">
            <a:lnSpc>
              <a:spcPct val="90000"/>
            </a:lnSpc>
            <a:spcBef>
              <a:spcPct val="0"/>
            </a:spcBef>
            <a:spcAft>
              <a:spcPct val="35000"/>
            </a:spcAft>
            <a:buNone/>
          </a:pPr>
          <a:r>
            <a:rPr lang="en-US" sz="2300" kern="1200"/>
            <a:t>Increase</a:t>
          </a:r>
        </a:p>
      </dsp:txBody>
      <dsp:txXfrm>
        <a:off x="0" y="3309300"/>
        <a:ext cx="2103120" cy="1040029"/>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8916-60FE-186C-AB02-AB62E6C763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F4453B-84EE-F311-0D75-3ECF50DF19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2860A4-AB0E-0F76-859E-DF1C77F6BC54}"/>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CA0DC4E4-E2C2-38DC-3722-68D1054EC3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CE222D-856E-79CD-4C4E-16A0FA158573}"/>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99287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B21A7-55A9-D969-6BB3-96FE964CAC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BC5F00-BF0C-2B36-7A3C-7600C85040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631002-FAF6-648B-E251-32FED9F847EA}"/>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4D126936-E570-E719-DD7D-C6D64DB02B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EB79-3EBF-A071-11B3-09F5D0850DAD}"/>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166816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4BCA01-9EBB-FCC2-0313-51D48862DB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72F00A-EA05-495A-8A9A-0F8DC11542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39AF80-FB6D-9CB1-8B65-FE2AAF29419E}"/>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16022F5D-6B4F-347D-2205-41BA8EAC71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699709-1741-FAC7-2840-3442DDFDABF5}"/>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25565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A7A8B-35D3-EF94-8B8C-1E9E06D01A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C4D36D-629B-082B-7DCF-E0D7A17082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603DCF-BD80-2433-75F2-71890CADC11B}"/>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CCF5E553-B233-9A01-982E-A7A7BF22C8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89599E-59C9-F4F3-C9BA-11A45D0CBA58}"/>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209093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0AE5-8328-F6B0-ACFF-8FF5672D05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C75C2-2C00-5A48-07B7-4E459DCBC17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ABD375-3090-5CD8-A6E1-CB46490AD036}"/>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DF62C46D-8B15-ABA5-6834-566FD3ED0F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42EBAD-4451-7BB1-70A5-C31E55D17811}"/>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806003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C24BE-07F7-193E-5B5B-1C0432ACB1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1F3151-9D44-F97C-542C-21B7C88198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4F121C-8906-FB46-3B5B-0F55CBA5EF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107205-EBC5-2156-E01A-0A224FABB44C}"/>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6" name="Footer Placeholder 5">
            <a:extLst>
              <a:ext uri="{FF2B5EF4-FFF2-40B4-BE49-F238E27FC236}">
                <a16:creationId xmlns:a16="http://schemas.microsoft.com/office/drawing/2014/main" id="{343C1D6D-F238-E87B-0129-C6030C08F0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507CEF-F130-A215-C45C-A9A16B3583BF}"/>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89911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10A8F-0550-AF28-62EF-9908E32509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6A7C8A-B7BC-E88A-32CE-70BD1807AB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0C7480-5A2D-8B1F-0D4C-A2D891C72F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62239D-C280-D814-1CB2-EC8987ACBB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C7B3C-FB2A-3023-DBE5-E5A0043C72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D5A933-F7F7-7882-D293-87A365DDDF4E}"/>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8" name="Footer Placeholder 7">
            <a:extLst>
              <a:ext uri="{FF2B5EF4-FFF2-40B4-BE49-F238E27FC236}">
                <a16:creationId xmlns:a16="http://schemas.microsoft.com/office/drawing/2014/main" id="{B71E3E3F-5F0F-659D-C3B2-F79135100E2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D065BE-FB24-1D6A-231E-326F836CD9CE}"/>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001680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8C0F8-C107-FCAA-767F-E08B2AB28F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3D5ED0-749B-D3F3-770E-14AEA12A3723}"/>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4" name="Footer Placeholder 3">
            <a:extLst>
              <a:ext uri="{FF2B5EF4-FFF2-40B4-BE49-F238E27FC236}">
                <a16:creationId xmlns:a16="http://schemas.microsoft.com/office/drawing/2014/main" id="{CE0A29A9-02B3-7FC7-BA96-F534527C6E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FEA932-B0BA-71C3-68B2-651EDCF64F8A}"/>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231031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91F5C1-13CD-8E33-3B03-8168C9FA2AC7}"/>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3" name="Footer Placeholder 2">
            <a:extLst>
              <a:ext uri="{FF2B5EF4-FFF2-40B4-BE49-F238E27FC236}">
                <a16:creationId xmlns:a16="http://schemas.microsoft.com/office/drawing/2014/main" id="{D086EC33-6C59-00C0-6D77-D48E13C8E4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AEAE5D-EED7-0DB2-D052-1F79938D8E3E}"/>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117100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31266-C2C2-500E-D1B6-46B810FBEF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036F8A-4E40-2441-A6D6-BA1A1B7CFE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F978F3-8632-DBED-C20A-965317B3DE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B7A1D-5305-CF47-66C9-B6B80EF1E9D4}"/>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6" name="Footer Placeholder 5">
            <a:extLst>
              <a:ext uri="{FF2B5EF4-FFF2-40B4-BE49-F238E27FC236}">
                <a16:creationId xmlns:a16="http://schemas.microsoft.com/office/drawing/2014/main" id="{4BFEBE7A-C756-D9E9-5389-8E4F399C3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3B0131-39D1-C354-B3A6-2D914969B556}"/>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1438221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A6126-B6D9-E2CF-0AE6-28A6C546DF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504CCF-A676-6C3C-2613-269B95431F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643BB4-15D9-7A41-4080-9A71C9AFF1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72604D-D037-30CF-B342-9CCBAF7E3ED5}"/>
              </a:ext>
            </a:extLst>
          </p:cNvPr>
          <p:cNvSpPr>
            <a:spLocks noGrp="1"/>
          </p:cNvSpPr>
          <p:nvPr>
            <p:ph type="dt" sz="half" idx="10"/>
          </p:nvPr>
        </p:nvSpPr>
        <p:spPr/>
        <p:txBody>
          <a:bodyPr/>
          <a:lstStyle/>
          <a:p>
            <a:fld id="{20705A33-5248-4EA2-8BDC-5B5BA59BFAFF}" type="datetimeFigureOut">
              <a:rPr lang="en-US" smtClean="0"/>
              <a:t>7/16/2025</a:t>
            </a:fld>
            <a:endParaRPr lang="en-US"/>
          </a:p>
        </p:txBody>
      </p:sp>
      <p:sp>
        <p:nvSpPr>
          <p:cNvPr id="6" name="Footer Placeholder 5">
            <a:extLst>
              <a:ext uri="{FF2B5EF4-FFF2-40B4-BE49-F238E27FC236}">
                <a16:creationId xmlns:a16="http://schemas.microsoft.com/office/drawing/2014/main" id="{703CF32F-FC4A-A2AC-14B8-9BF454C1DE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1375F7-7014-84E8-940E-57123CE1A958}"/>
              </a:ext>
            </a:extLst>
          </p:cNvPr>
          <p:cNvSpPr>
            <a:spLocks noGrp="1"/>
          </p:cNvSpPr>
          <p:nvPr>
            <p:ph type="sldNum" sz="quarter" idx="12"/>
          </p:nvPr>
        </p:nvSpPr>
        <p:spPr/>
        <p:txBody>
          <a:bodyPr/>
          <a:lstStyle/>
          <a:p>
            <a:fld id="{6DD422E2-0A89-4086-A79B-D4232E959B0C}" type="slidenum">
              <a:rPr lang="en-US" smtClean="0"/>
              <a:t>‹#›</a:t>
            </a:fld>
            <a:endParaRPr lang="en-US"/>
          </a:p>
        </p:txBody>
      </p:sp>
    </p:spTree>
    <p:extLst>
      <p:ext uri="{BB962C8B-B14F-4D97-AF65-F5344CB8AC3E}">
        <p14:creationId xmlns:p14="http://schemas.microsoft.com/office/powerpoint/2010/main" val="3855310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EFC3EB-AB51-3707-8740-45743A1DFB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2757A1-EF0B-C98E-0DA7-4DDA0D34B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91F7F7-0840-D863-774E-4C6A124C80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705A33-5248-4EA2-8BDC-5B5BA59BFAFF}" type="datetimeFigureOut">
              <a:rPr lang="en-US" smtClean="0"/>
              <a:t>7/16/2025</a:t>
            </a:fld>
            <a:endParaRPr lang="en-US"/>
          </a:p>
        </p:txBody>
      </p:sp>
      <p:sp>
        <p:nvSpPr>
          <p:cNvPr id="5" name="Footer Placeholder 4">
            <a:extLst>
              <a:ext uri="{FF2B5EF4-FFF2-40B4-BE49-F238E27FC236}">
                <a16:creationId xmlns:a16="http://schemas.microsoft.com/office/drawing/2014/main" id="{860C9A98-EEB3-26BA-29DE-ACE2C8FBAA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9AB3F7D-A332-75DD-8EEA-9C3F4AAE68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D422E2-0A89-4086-A79B-D4232E959B0C}" type="slidenum">
              <a:rPr lang="en-US" smtClean="0"/>
              <a:t>‹#›</a:t>
            </a:fld>
            <a:endParaRPr lang="en-US"/>
          </a:p>
        </p:txBody>
      </p:sp>
    </p:spTree>
    <p:extLst>
      <p:ext uri="{BB962C8B-B14F-4D97-AF65-F5344CB8AC3E}">
        <p14:creationId xmlns:p14="http://schemas.microsoft.com/office/powerpoint/2010/main" val="2722990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5C6F499-7DD3-40AC-AC5E-26D67FCAE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Different Hand Drawn Graphs">
            <a:extLst>
              <a:ext uri="{FF2B5EF4-FFF2-40B4-BE49-F238E27FC236}">
                <a16:creationId xmlns:a16="http://schemas.microsoft.com/office/drawing/2014/main" id="{32A59BA5-1388-1085-1364-210B8657B8F2}"/>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mt="30000"/>
          </a:blip>
          <a:srcRect t="284" r="-1" b="-1"/>
          <a:stretch>
            <a:fillRect/>
          </a:stretch>
        </p:blipFill>
        <p:spPr>
          <a:xfrm>
            <a:off x="573587" y="0"/>
            <a:ext cx="11044829" cy="6195072"/>
          </a:xfrm>
          <a:prstGeom prst="rect">
            <a:avLst/>
          </a:prstGeom>
        </p:spPr>
      </p:pic>
      <p:sp>
        <p:nvSpPr>
          <p:cNvPr id="20" name="Graphic 14">
            <a:extLst>
              <a:ext uri="{FF2B5EF4-FFF2-40B4-BE49-F238E27FC236}">
                <a16:creationId xmlns:a16="http://schemas.microsoft.com/office/drawing/2014/main" id="{2CF7CF5F-D747-47B3-80B1-839275044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0" y="-2"/>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70000"/>
            </a:schemeClr>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918CAEC0-0569-A766-7EC9-D70A6F3F2231}"/>
              </a:ext>
            </a:extLst>
          </p:cNvPr>
          <p:cNvSpPr>
            <a:spLocks noGrp="1"/>
          </p:cNvSpPr>
          <p:nvPr>
            <p:ph type="ctrTitle"/>
          </p:nvPr>
        </p:nvSpPr>
        <p:spPr>
          <a:xfrm>
            <a:off x="1403632" y="914399"/>
            <a:ext cx="9283781" cy="2595563"/>
          </a:xfrm>
        </p:spPr>
        <p:txBody>
          <a:bodyPr>
            <a:normAutofit/>
          </a:bodyPr>
          <a:lstStyle/>
          <a:p>
            <a:br>
              <a:rPr lang="en-US" sz="4300" dirty="0"/>
            </a:br>
            <a:r>
              <a:rPr lang="en-US" sz="4300" dirty="0"/>
              <a:t>Title: Customer Insights and Brand Strategy Report for xxx Limited</a:t>
            </a:r>
            <a:br>
              <a:rPr lang="en-US" sz="4300" dirty="0"/>
            </a:br>
            <a:endParaRPr lang="en-US" sz="4300" dirty="0"/>
          </a:p>
        </p:txBody>
      </p:sp>
      <p:sp>
        <p:nvSpPr>
          <p:cNvPr id="22" name="Graphic 14">
            <a:extLst>
              <a:ext uri="{FF2B5EF4-FFF2-40B4-BE49-F238E27FC236}">
                <a16:creationId xmlns:a16="http://schemas.microsoft.com/office/drawing/2014/main" id="{820B6604-1FF9-43F5-AC47-3D41CB2F5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448800" y="4111379"/>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solidFill>
          <a:ln w="9525" cap="flat">
            <a:noFill/>
            <a:prstDash val="solid"/>
            <a:miter/>
          </a:ln>
        </p:spPr>
        <p:txBody>
          <a:bodyPr rtlCol="0" anchor="ctr"/>
          <a:lstStyle/>
          <a:p>
            <a:endParaRPr lang="en-US"/>
          </a:p>
        </p:txBody>
      </p:sp>
      <p:sp>
        <p:nvSpPr>
          <p:cNvPr id="3" name="Subtitle 2">
            <a:extLst>
              <a:ext uri="{FF2B5EF4-FFF2-40B4-BE49-F238E27FC236}">
                <a16:creationId xmlns:a16="http://schemas.microsoft.com/office/drawing/2014/main" id="{4F863EA4-72E4-7EE3-A8BF-C6EDF64E4E9C}"/>
              </a:ext>
            </a:extLst>
          </p:cNvPr>
          <p:cNvSpPr>
            <a:spLocks noGrp="1"/>
          </p:cNvSpPr>
          <p:nvPr>
            <p:ph type="subTitle" idx="1"/>
          </p:nvPr>
        </p:nvSpPr>
        <p:spPr>
          <a:xfrm>
            <a:off x="1403632" y="3602037"/>
            <a:ext cx="9283781" cy="2446338"/>
          </a:xfrm>
        </p:spPr>
        <p:txBody>
          <a:bodyPr>
            <a:normAutofit/>
          </a:bodyPr>
          <a:lstStyle/>
          <a:p>
            <a:r>
              <a:rPr lang="en-US" sz="2200"/>
              <a:t>Objectives: Understand brand sentiment, customer behavior, and response effectiveness</a:t>
            </a:r>
          </a:p>
        </p:txBody>
      </p:sp>
      <p:sp>
        <p:nvSpPr>
          <p:cNvPr id="24" name="Rectangle 23">
            <a:extLst>
              <a:ext uri="{FF2B5EF4-FFF2-40B4-BE49-F238E27FC236}">
                <a16:creationId xmlns:a16="http://schemas.microsoft.com/office/drawing/2014/main" id="{5912B5B1-BC40-4CD1-8541-549C58343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85" y="685797"/>
            <a:ext cx="118872" cy="15504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Graphic 14">
            <a:extLst>
              <a:ext uri="{FF2B5EF4-FFF2-40B4-BE49-F238E27FC236}">
                <a16:creationId xmlns:a16="http://schemas.microsoft.com/office/drawing/2014/main" id="{CE1108CD-786E-4304-9504-9C5AD6482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448800" y="-1"/>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70000"/>
            </a:schemeClr>
          </a:solidFill>
          <a:ln w="9525" cap="flat">
            <a:noFill/>
            <a:prstDash val="solid"/>
            <a:miter/>
          </a:ln>
        </p:spPr>
        <p:txBody>
          <a:bodyPr rtlCol="0" anchor="ctr"/>
          <a:lstStyle/>
          <a:p>
            <a:endParaRPr lang="en-US"/>
          </a:p>
        </p:txBody>
      </p:sp>
      <p:sp>
        <p:nvSpPr>
          <p:cNvPr id="28" name="Rectangle 27">
            <a:extLst>
              <a:ext uri="{FF2B5EF4-FFF2-40B4-BE49-F238E27FC236}">
                <a16:creationId xmlns:a16="http://schemas.microsoft.com/office/drawing/2014/main" id="{E252BF65-A104-4DD3-8D54-285294DCC0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73128" y="6172201"/>
            <a:ext cx="118872"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07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22897F-853B-7955-2BFA-B5ADBC732FE4}"/>
              </a:ext>
            </a:extLst>
          </p:cNvPr>
          <p:cNvSpPr>
            <a:spLocks noGrp="1"/>
          </p:cNvSpPr>
          <p:nvPr>
            <p:ph type="title"/>
          </p:nvPr>
        </p:nvSpPr>
        <p:spPr>
          <a:xfrm>
            <a:off x="686834" y="1153572"/>
            <a:ext cx="3200400" cy="4461163"/>
          </a:xfrm>
        </p:spPr>
        <p:txBody>
          <a:bodyPr>
            <a:normAutofit/>
          </a:bodyPr>
          <a:lstStyle/>
          <a:p>
            <a:r>
              <a:rPr lang="en-US" sz="2800" b="1">
                <a:solidFill>
                  <a:srgbClr val="FFFFFF"/>
                </a:solidFill>
              </a:rPr>
              <a:t>Customer  and Sales Insights Dashboard</a:t>
            </a:r>
            <a:br>
              <a:rPr lang="en-US" sz="2800" b="1">
                <a:solidFill>
                  <a:srgbClr val="FFFFFF"/>
                </a:solidFill>
              </a:rPr>
            </a:br>
            <a:r>
              <a:rPr lang="en-US" sz="2800" b="1">
                <a:solidFill>
                  <a:srgbClr val="FFFFFF"/>
                </a:solidFill>
              </a:rPr>
              <a:t>Aim : To Analyze revenue, customer demographics, and product sales.</a:t>
            </a:r>
            <a:br>
              <a:rPr lang="en-US" sz="2800" b="1">
                <a:solidFill>
                  <a:srgbClr val="FFFFFF"/>
                </a:solidFill>
              </a:rPr>
            </a:br>
            <a:br>
              <a:rPr lang="en-US" sz="2800" b="1">
                <a:solidFill>
                  <a:srgbClr val="FFFFFF"/>
                </a:solidFill>
              </a:rPr>
            </a:br>
            <a:br>
              <a:rPr lang="en-US" sz="2800" b="1">
                <a:solidFill>
                  <a:srgbClr val="FFFFFF"/>
                </a:solidFill>
              </a:rPr>
            </a:br>
            <a:endParaRPr lang="en-US" sz="280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FF5E6C4-E01D-8769-3BC6-76B2B9D7E860}"/>
              </a:ext>
            </a:extLst>
          </p:cNvPr>
          <p:cNvSpPr>
            <a:spLocks noGrp="1"/>
          </p:cNvSpPr>
          <p:nvPr>
            <p:ph idx="1"/>
          </p:nvPr>
        </p:nvSpPr>
        <p:spPr>
          <a:xfrm>
            <a:off x="4447308" y="591344"/>
            <a:ext cx="6906491" cy="5585619"/>
          </a:xfrm>
        </p:spPr>
        <p:txBody>
          <a:bodyPr anchor="ctr">
            <a:normAutofit/>
          </a:bodyPr>
          <a:lstStyle/>
          <a:p>
            <a:pPr marL="0" indent="0">
              <a:buNone/>
            </a:pPr>
            <a:r>
              <a:rPr lang="en-US" sz="2000" b="1"/>
              <a:t>Revenue Analysis </a:t>
            </a:r>
          </a:p>
          <a:p>
            <a:r>
              <a:rPr lang="en-US" sz="2000"/>
              <a:t>Laptops were the highest selling products, while 2022 was the best year for sales. </a:t>
            </a:r>
          </a:p>
          <a:p>
            <a:r>
              <a:rPr lang="en-US" sz="2000"/>
              <a:t>Sales generally improve from April until July, July being the peak sale period, before it generally declines then steadily climbs up from October. February has the poorest sale period. </a:t>
            </a:r>
          </a:p>
          <a:p>
            <a:r>
              <a:rPr lang="en-US" sz="2000"/>
              <a:t>Customers Ages 46-60 form the largest customer base. Nebraska, West Virgina Montana have the highest concentration of the customer base, there is opportunity to expand and do more market penetration into other regions. </a:t>
            </a:r>
          </a:p>
          <a:p>
            <a:r>
              <a:rPr lang="en-US" sz="2000"/>
              <a:t>Returning customers purchase more products , therefore the brand is doing well in customer retention and the products are acceptable in the market. The returning and vip customers are the top spenders, high value customers which must be protected. They also have the largest complaints, therefore efforts should be made to resolve their issues quickly so as to retain their patronage. </a:t>
            </a:r>
          </a:p>
          <a:p>
            <a:pPr marL="0" indent="0">
              <a:buNone/>
            </a:pPr>
            <a:endParaRPr lang="en-US" sz="2000"/>
          </a:p>
        </p:txBody>
      </p:sp>
    </p:spTree>
    <p:extLst>
      <p:ext uri="{BB962C8B-B14F-4D97-AF65-F5344CB8AC3E}">
        <p14:creationId xmlns:p14="http://schemas.microsoft.com/office/powerpoint/2010/main" val="3693956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BE8595-1237-A027-60B8-5B84E1B25D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BA3BEB-E3AD-6551-FDC4-807EAEFE9375}"/>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6FA91D7A-5F4A-6401-7F32-9C33E34C571C}"/>
              </a:ext>
            </a:extLst>
          </p:cNvPr>
          <p:cNvPicPr/>
          <p:nvPr/>
        </p:nvPicPr>
        <p:blipFill>
          <a:blip r:embed="rId2"/>
          <a:stretch>
            <a:fillRect/>
          </a:stretch>
        </p:blipFill>
        <p:spPr>
          <a:xfrm>
            <a:off x="-2857" y="-1270"/>
            <a:ext cx="12197715" cy="6860540"/>
          </a:xfrm>
          <a:prstGeom prst="rect">
            <a:avLst/>
          </a:prstGeom>
        </p:spPr>
      </p:pic>
    </p:spTree>
    <p:extLst>
      <p:ext uri="{BB962C8B-B14F-4D97-AF65-F5344CB8AC3E}">
        <p14:creationId xmlns:p14="http://schemas.microsoft.com/office/powerpoint/2010/main" val="1189661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4C6D41-CEEA-B139-A81E-45393DB79C6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F7D452-9F8E-8448-4C16-25AE10BC8D16}"/>
              </a:ext>
            </a:extLst>
          </p:cNvPr>
          <p:cNvSpPr>
            <a:spLocks noGrp="1"/>
          </p:cNvSpPr>
          <p:nvPr>
            <p:ph type="title"/>
          </p:nvPr>
        </p:nvSpPr>
        <p:spPr>
          <a:xfrm>
            <a:off x="686834" y="1153572"/>
            <a:ext cx="3200400" cy="4461163"/>
          </a:xfrm>
        </p:spPr>
        <p:txBody>
          <a:bodyPr>
            <a:normAutofit/>
          </a:bodyPr>
          <a:lstStyle/>
          <a:p>
            <a:r>
              <a:rPr lang="en-US" sz="2400" b="1">
                <a:solidFill>
                  <a:srgbClr val="FFFFFF"/>
                </a:solidFill>
              </a:rPr>
              <a:t>Brand Sentiment and  Social Media</a:t>
            </a:r>
            <a:br>
              <a:rPr lang="en-US" sz="2400">
                <a:solidFill>
                  <a:srgbClr val="FFFFFF"/>
                </a:solidFill>
              </a:rPr>
            </a:br>
            <a:r>
              <a:rPr lang="en-US" sz="2400" b="1">
                <a:solidFill>
                  <a:srgbClr val="FFFFFF"/>
                </a:solidFill>
              </a:rPr>
              <a:t>Dashboard</a:t>
            </a:r>
            <a:br>
              <a:rPr lang="en-US" sz="2400" b="1">
                <a:solidFill>
                  <a:srgbClr val="FFFFFF"/>
                </a:solidFill>
              </a:rPr>
            </a:br>
            <a:r>
              <a:rPr lang="en-US" sz="2400" b="1">
                <a:solidFill>
                  <a:srgbClr val="FFFFFF"/>
                </a:solidFill>
              </a:rPr>
              <a:t>Aim : Track sentiment trends, analyze social media engagement, sentiment distribution and complaint patterns, competitor mentions</a:t>
            </a:r>
            <a:br>
              <a:rPr lang="en-US" sz="2400" b="1">
                <a:solidFill>
                  <a:srgbClr val="FFFFFF"/>
                </a:solidFill>
              </a:rPr>
            </a:br>
            <a:br>
              <a:rPr lang="en-US" sz="2400" b="1">
                <a:solidFill>
                  <a:srgbClr val="FFFFFF"/>
                </a:solidFill>
              </a:rPr>
            </a:br>
            <a:br>
              <a:rPr lang="en-US" sz="2400" b="1">
                <a:solidFill>
                  <a:srgbClr val="FFFFFF"/>
                </a:solidFill>
              </a:rPr>
            </a:br>
            <a:endParaRPr lang="en-US" sz="240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8791628-D465-46E5-8075-20228C36BBE9}"/>
              </a:ext>
            </a:extLst>
          </p:cNvPr>
          <p:cNvSpPr>
            <a:spLocks noGrp="1"/>
          </p:cNvSpPr>
          <p:nvPr>
            <p:ph idx="1"/>
          </p:nvPr>
        </p:nvSpPr>
        <p:spPr>
          <a:xfrm>
            <a:off x="4447308" y="591344"/>
            <a:ext cx="6906491" cy="5585619"/>
          </a:xfrm>
        </p:spPr>
        <p:txBody>
          <a:bodyPr anchor="ctr">
            <a:normAutofit/>
          </a:bodyPr>
          <a:lstStyle/>
          <a:p>
            <a:pPr marL="0" indent="0">
              <a:buNone/>
            </a:pPr>
            <a:r>
              <a:rPr lang="en-US" sz="1300" b="1"/>
              <a:t>Brand Sentiment &amp; Social Media</a:t>
            </a:r>
            <a:r>
              <a:rPr lang="en-US" sz="1300"/>
              <a:t> </a:t>
            </a:r>
            <a:r>
              <a:rPr lang="en-US" sz="1300" b="1"/>
              <a:t>Analysis </a:t>
            </a:r>
          </a:p>
          <a:p>
            <a:pPr lvl="0" fontAlgn="base"/>
            <a:r>
              <a:rPr lang="en-US" sz="1300"/>
              <a:t>Arkansas, Kansas, Maine,  had predominantly positive sentiment trends with high increase in 2023, however Ohio had a sharp drop from 2022 to 2023. </a:t>
            </a:r>
          </a:p>
          <a:p>
            <a:pPr lvl="0" fontAlgn="base"/>
            <a:r>
              <a:rPr lang="en-US" sz="1300"/>
              <a:t>Positive feedback was more across the sentiment distribution, however there is also high neutral sentiment, therefore it is recommended that efforts should be made to convert the neutral feedback into positive ones. </a:t>
            </a:r>
          </a:p>
          <a:p>
            <a:pPr lvl="0" fontAlgn="base"/>
            <a:r>
              <a:rPr lang="en-US" sz="1300"/>
              <a:t>Instagram has the highest engagement shares, </a:t>
            </a:r>
            <a:r>
              <a:rPr lang="en-US" sz="1300" err="1"/>
              <a:t>Tiktok</a:t>
            </a:r>
            <a:r>
              <a:rPr lang="en-US" sz="1300"/>
              <a:t> the highest likes , while Twitter has the highest comments. Of the social media platforms,  </a:t>
            </a:r>
            <a:r>
              <a:rPr lang="en-US" sz="1300" err="1"/>
              <a:t>Tiktok</a:t>
            </a:r>
            <a:r>
              <a:rPr lang="en-US" sz="1300"/>
              <a:t> has the largest engagement. </a:t>
            </a:r>
          </a:p>
          <a:p>
            <a:pPr lvl="0" fontAlgn="base"/>
            <a:r>
              <a:rPr lang="en-US" sz="1300"/>
              <a:t>Top Mentioned Competitors are </a:t>
            </a:r>
            <a:r>
              <a:rPr lang="en-US" sz="1300" err="1"/>
              <a:t>MarsTech</a:t>
            </a:r>
            <a:r>
              <a:rPr lang="en-US" sz="1300"/>
              <a:t> with 19517 mentions,  </a:t>
            </a:r>
            <a:r>
              <a:rPr lang="en-US" sz="1300" err="1"/>
              <a:t>MetaTech</a:t>
            </a:r>
            <a:r>
              <a:rPr lang="en-US" sz="1300"/>
              <a:t> with 18309 mentions and  </a:t>
            </a:r>
            <a:r>
              <a:rPr lang="en-US" sz="1300" err="1"/>
              <a:t>SmartTech</a:t>
            </a:r>
            <a:r>
              <a:rPr lang="en-US" sz="1300"/>
              <a:t> with 17949 mentions. </a:t>
            </a:r>
          </a:p>
          <a:p>
            <a:pPr lvl="0" fontAlgn="base"/>
            <a:r>
              <a:rPr lang="en-US" sz="1300"/>
              <a:t>Most complaints (negative sentiments) originate from Instagram , 2882,  followed by LinkedIn,   2870, </a:t>
            </a:r>
            <a:r>
              <a:rPr lang="en-US" sz="1300" err="1"/>
              <a:t>Tiktok</a:t>
            </a:r>
            <a:r>
              <a:rPr lang="en-US" sz="1300"/>
              <a:t>, 2683, Facebook,   2483 with the least from  Twitter ,  2465 complaints. . Given the above analysis, it is recommended that Twitter should be used as the main social media platform to drive engagement and obtain positive feedback. </a:t>
            </a:r>
          </a:p>
          <a:p>
            <a:pPr lvl="0" fontAlgn="base"/>
            <a:r>
              <a:rPr lang="en-US" sz="1300"/>
              <a:t>There are more mentions of the brand, 37773, than the competitor's ,36870,  however there can be further gap by increasing the reach of the brand through increased mentions and impact. </a:t>
            </a:r>
          </a:p>
          <a:p>
            <a:pPr lvl="0" fontAlgn="base"/>
            <a:r>
              <a:rPr lang="en-US" sz="1300"/>
              <a:t>Stories, videos  and images in that order are the best post types for increased influencer impact. </a:t>
            </a:r>
          </a:p>
          <a:p>
            <a:pPr lvl="0" fontAlgn="base"/>
            <a:r>
              <a:rPr lang="en-US" sz="1300"/>
              <a:t>From October 2022, the influencer impact gradually increases, remained relatively constant throughout  the first quarter of 2023 but steadily declined between April 2023 to October 2023. </a:t>
            </a:r>
          </a:p>
          <a:p>
            <a:pPr lvl="0" fontAlgn="base"/>
            <a:r>
              <a:rPr lang="en-US" sz="1300"/>
              <a:t>Customer ids 126 ,17 and  116 are the top influencers as they have the largest average engagement in relation to their user followers and influencer score. </a:t>
            </a:r>
          </a:p>
          <a:p>
            <a:pPr marL="0" indent="0">
              <a:buNone/>
            </a:pPr>
            <a:endParaRPr lang="en-US" sz="1300"/>
          </a:p>
        </p:txBody>
      </p:sp>
    </p:spTree>
    <p:extLst>
      <p:ext uri="{BB962C8B-B14F-4D97-AF65-F5344CB8AC3E}">
        <p14:creationId xmlns:p14="http://schemas.microsoft.com/office/powerpoint/2010/main" val="150585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20B0-1E48-5961-29C6-5430CD45F584}"/>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2AF2A510-A50A-DE59-65FC-84329108A035}"/>
              </a:ext>
            </a:extLst>
          </p:cNvPr>
          <p:cNvPicPr/>
          <p:nvPr/>
        </p:nvPicPr>
        <p:blipFill>
          <a:blip r:embed="rId2"/>
          <a:stretch>
            <a:fillRect/>
          </a:stretch>
        </p:blipFill>
        <p:spPr>
          <a:xfrm>
            <a:off x="-2857" y="-1270"/>
            <a:ext cx="12197715" cy="6860540"/>
          </a:xfrm>
          <a:prstGeom prst="rect">
            <a:avLst/>
          </a:prstGeom>
        </p:spPr>
      </p:pic>
    </p:spTree>
    <p:extLst>
      <p:ext uri="{BB962C8B-B14F-4D97-AF65-F5344CB8AC3E}">
        <p14:creationId xmlns:p14="http://schemas.microsoft.com/office/powerpoint/2010/main" val="2243939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3D397E-3F88-4B92-674C-72B2F57700E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AC4D5F-1B94-5DAD-51A0-E7194990EB6A}"/>
              </a:ext>
            </a:extLst>
          </p:cNvPr>
          <p:cNvSpPr>
            <a:spLocks noGrp="1"/>
          </p:cNvSpPr>
          <p:nvPr>
            <p:ph type="title"/>
          </p:nvPr>
        </p:nvSpPr>
        <p:spPr>
          <a:xfrm>
            <a:off x="686834" y="1153572"/>
            <a:ext cx="3200400" cy="4461163"/>
          </a:xfrm>
        </p:spPr>
        <p:txBody>
          <a:bodyPr>
            <a:normAutofit/>
          </a:bodyPr>
          <a:lstStyle/>
          <a:p>
            <a:r>
              <a:rPr lang="en-US" sz="2400" b="1">
                <a:solidFill>
                  <a:srgbClr val="FFFFFF"/>
                </a:solidFill>
              </a:rPr>
              <a:t>Customer Complaints and  Crisis Management Dashboard</a:t>
            </a:r>
            <a:br>
              <a:rPr lang="en-US" sz="2400">
                <a:solidFill>
                  <a:srgbClr val="FFFFFF"/>
                </a:solidFill>
              </a:rPr>
            </a:br>
            <a:r>
              <a:rPr lang="en-US" sz="2400" b="1">
                <a:solidFill>
                  <a:srgbClr val="FFFFFF"/>
                </a:solidFill>
              </a:rPr>
              <a:t>Aim: Monitor product recalls, crisis, response, and complaint trends.</a:t>
            </a:r>
            <a:br>
              <a:rPr lang="en-US" sz="2400">
                <a:solidFill>
                  <a:srgbClr val="FFFFFF"/>
                </a:solidFill>
              </a:rPr>
            </a:br>
            <a:br>
              <a:rPr lang="en-US" sz="2400" b="1">
                <a:solidFill>
                  <a:srgbClr val="FFFFFF"/>
                </a:solidFill>
              </a:rPr>
            </a:br>
            <a:br>
              <a:rPr lang="en-US" sz="2400" b="1">
                <a:solidFill>
                  <a:srgbClr val="FFFFFF"/>
                </a:solidFill>
              </a:rPr>
            </a:br>
            <a:br>
              <a:rPr lang="en-US" sz="2400" b="1">
                <a:solidFill>
                  <a:srgbClr val="FFFFFF"/>
                </a:solidFill>
              </a:rPr>
            </a:br>
            <a:endParaRPr lang="en-US" sz="240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1B33BD4-1556-0C6D-C9B6-D72BF56B649E}"/>
              </a:ext>
            </a:extLst>
          </p:cNvPr>
          <p:cNvSpPr>
            <a:spLocks noGrp="1"/>
          </p:cNvSpPr>
          <p:nvPr>
            <p:ph idx="1"/>
          </p:nvPr>
        </p:nvSpPr>
        <p:spPr>
          <a:xfrm>
            <a:off x="4447308" y="591344"/>
            <a:ext cx="6906491" cy="5585619"/>
          </a:xfrm>
        </p:spPr>
        <p:txBody>
          <a:bodyPr anchor="ctr">
            <a:normAutofit/>
          </a:bodyPr>
          <a:lstStyle/>
          <a:p>
            <a:pPr marL="0" indent="0">
              <a:buNone/>
            </a:pPr>
            <a:r>
              <a:rPr lang="en-US" sz="2000" b="1"/>
              <a:t>Customer Complaints &amp; Crisis Management Analysis </a:t>
            </a:r>
            <a:endParaRPr lang="en-US" sz="2000"/>
          </a:p>
          <a:p>
            <a:pPr lvl="0" fontAlgn="base"/>
            <a:r>
              <a:rPr lang="en-US" sz="2000"/>
              <a:t>July 2022, had the highest product recalls 2209 and most complaints occur in this month. </a:t>
            </a:r>
          </a:p>
          <a:p>
            <a:pPr lvl="0" fontAlgn="base"/>
            <a:r>
              <a:rPr lang="en-US" sz="2000"/>
              <a:t>March and December are favorite moths of the year when positive feedbacks are received. </a:t>
            </a:r>
          </a:p>
          <a:p>
            <a:pPr lvl="0" fontAlgn="base"/>
            <a:r>
              <a:rPr lang="en-US" sz="2000"/>
              <a:t>Most customer complaints emanated from West Virginia, Nebraska and Montana , majority were from </a:t>
            </a:r>
            <a:r>
              <a:rPr lang="en-US" sz="2000" err="1"/>
              <a:t>Vips</a:t>
            </a:r>
            <a:r>
              <a:rPr lang="en-US" sz="2000"/>
              <a:t> and retuning customers. It is deduced that new customers had fewer complaints. </a:t>
            </a:r>
          </a:p>
          <a:p>
            <a:pPr lvl="0" fontAlgn="base"/>
            <a:r>
              <a:rPr lang="en-US" sz="2000"/>
              <a:t>The average response time is 189 days, 23 hours, 18 minutes which is ineffective and poor turnaround time. The highest response time is 9 months and 8days while the shortest time is 1 day. </a:t>
            </a:r>
          </a:p>
          <a:p>
            <a:pPr lvl="0" fontAlgn="base"/>
            <a:r>
              <a:rPr lang="en-US" sz="2000"/>
              <a:t>The platforms with the fastest NPS response are </a:t>
            </a:r>
            <a:r>
              <a:rPr lang="en-US" sz="2000" err="1"/>
              <a:t>Linkedin</a:t>
            </a:r>
            <a:r>
              <a:rPr lang="en-US" sz="2000"/>
              <a:t>, Instagram and TikTok.</a:t>
            </a:r>
          </a:p>
          <a:p>
            <a:r>
              <a:rPr lang="en-US" sz="2000"/>
              <a:t>Most complaints still remained unresolved after a long resolution time. </a:t>
            </a:r>
          </a:p>
        </p:txBody>
      </p:sp>
    </p:spTree>
    <p:extLst>
      <p:ext uri="{BB962C8B-B14F-4D97-AF65-F5344CB8AC3E}">
        <p14:creationId xmlns:p14="http://schemas.microsoft.com/office/powerpoint/2010/main" val="445403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58412D-F75F-6F4F-1044-8302404BAFFE}"/>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62B9CDC-FBB2-034F-9595-1894117E48F1}"/>
              </a:ext>
            </a:extLst>
          </p:cNvPr>
          <p:cNvPicPr>
            <a:picLocks noChangeAspect="1"/>
          </p:cNvPicPr>
          <p:nvPr/>
        </p:nvPicPr>
        <p:blipFill>
          <a:blip r:embed="rId2">
            <a:duotone>
              <a:schemeClr val="bg2">
                <a:shade val="45000"/>
                <a:satMod val="135000"/>
              </a:schemeClr>
              <a:prstClr val="white"/>
            </a:duotone>
          </a:blip>
          <a:srcRect b="12791"/>
          <a:stretch>
            <a:fillRect/>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AFE6A6-6D86-BBF6-554E-49DEC7645F1B}"/>
              </a:ext>
            </a:extLst>
          </p:cNvPr>
          <p:cNvSpPr>
            <a:spLocks noGrp="1"/>
          </p:cNvSpPr>
          <p:nvPr>
            <p:ph type="title"/>
          </p:nvPr>
        </p:nvSpPr>
        <p:spPr>
          <a:xfrm>
            <a:off x="838200" y="365125"/>
            <a:ext cx="10515600" cy="1325563"/>
          </a:xfrm>
        </p:spPr>
        <p:txBody>
          <a:bodyPr>
            <a:normAutofit fontScale="90000"/>
          </a:bodyPr>
          <a:lstStyle/>
          <a:p>
            <a:pPr algn="ctr"/>
            <a:r>
              <a:rPr lang="en-US" sz="2800" b="1" dirty="0"/>
              <a:t>Recommendations </a:t>
            </a:r>
            <a:br>
              <a:rPr lang="en-US" sz="2800" dirty="0"/>
            </a:br>
            <a:br>
              <a:rPr lang="en-US" sz="1400" dirty="0"/>
            </a:br>
            <a:br>
              <a:rPr lang="en-US" sz="1400" b="1" dirty="0"/>
            </a:br>
            <a:br>
              <a:rPr lang="en-US" sz="1400" b="1" dirty="0"/>
            </a:br>
            <a:br>
              <a:rPr lang="en-US" sz="1400" b="1" dirty="0"/>
            </a:br>
            <a:endParaRPr lang="en-US" sz="1400" dirty="0"/>
          </a:p>
        </p:txBody>
      </p:sp>
      <p:graphicFrame>
        <p:nvGraphicFramePr>
          <p:cNvPr id="5" name="Content Placeholder 2">
            <a:extLst>
              <a:ext uri="{FF2B5EF4-FFF2-40B4-BE49-F238E27FC236}">
                <a16:creationId xmlns:a16="http://schemas.microsoft.com/office/drawing/2014/main" id="{B682C003-CD92-2A42-1692-B4DE26C87F53}"/>
              </a:ext>
            </a:extLst>
          </p:cNvPr>
          <p:cNvGraphicFramePr>
            <a:graphicFrameLocks noGrp="1"/>
          </p:cNvGraphicFramePr>
          <p:nvPr>
            <p:ph idx="1"/>
            <p:extLst>
              <p:ext uri="{D42A27DB-BD31-4B8C-83A1-F6EECF244321}">
                <p14:modId xmlns:p14="http://schemas.microsoft.com/office/powerpoint/2010/main" val="40529611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56606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132</TotalTime>
  <Words>732</Words>
  <Application>Microsoft Office PowerPoint</Application>
  <PresentationFormat>Widescreen</PresentationFormat>
  <Paragraphs>36</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 Title: Customer Insights and Brand Strategy Report for xxx Limited </vt:lpstr>
      <vt:lpstr>Customer  and Sales Insights Dashboard Aim : To Analyze revenue, customer demographics, and product sales.   </vt:lpstr>
      <vt:lpstr>PowerPoint Presentation</vt:lpstr>
      <vt:lpstr>Brand Sentiment and  Social Media Dashboard Aim : Track sentiment trends, analyze social media engagement, sentiment distribution and complaint patterns, competitor mentions   </vt:lpstr>
      <vt:lpstr>PowerPoint Presentation</vt:lpstr>
      <vt:lpstr>Customer Complaints and  Crisis Management Dashboard Aim: Monitor product recalls, crisis, response, and complaint trends.    </vt:lpstr>
      <vt:lpstr>Recommendations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Christina Adegbaju</dc:creator>
  <cp:lastModifiedBy>Christina Adegbaju</cp:lastModifiedBy>
  <cp:revision>3</cp:revision>
  <dcterms:created xsi:type="dcterms:W3CDTF">2025-07-16T03:03:55Z</dcterms:created>
  <dcterms:modified xsi:type="dcterms:W3CDTF">2025-07-16T05:16:35Z</dcterms:modified>
</cp:coreProperties>
</file>

<file path=docProps/thumbnail.jpeg>
</file>